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</p:sldMasterIdLst>
  <p:notesMasterIdLst>
    <p:notesMasterId r:id="rId31"/>
  </p:notesMasterIdLst>
  <p:handoutMasterIdLst>
    <p:handoutMasterId r:id="rId32"/>
  </p:handoutMasterIdLst>
  <p:sldIdLst>
    <p:sldId id="316" r:id="rId3"/>
    <p:sldId id="305" r:id="rId4"/>
    <p:sldId id="318" r:id="rId5"/>
    <p:sldId id="319" r:id="rId6"/>
    <p:sldId id="329" r:id="rId7"/>
    <p:sldId id="330" r:id="rId8"/>
    <p:sldId id="331" r:id="rId9"/>
    <p:sldId id="328" r:id="rId10"/>
    <p:sldId id="332" r:id="rId11"/>
    <p:sldId id="321" r:id="rId12"/>
    <p:sldId id="340" r:id="rId13"/>
    <p:sldId id="322" r:id="rId14"/>
    <p:sldId id="323" r:id="rId15"/>
    <p:sldId id="324" r:id="rId16"/>
    <p:sldId id="325" r:id="rId17"/>
    <p:sldId id="326" r:id="rId18"/>
    <p:sldId id="333" r:id="rId19"/>
    <p:sldId id="334" r:id="rId20"/>
    <p:sldId id="335" r:id="rId21"/>
    <p:sldId id="336" r:id="rId22"/>
    <p:sldId id="337" r:id="rId23"/>
    <p:sldId id="341" r:id="rId24"/>
    <p:sldId id="338" r:id="rId25"/>
    <p:sldId id="339" r:id="rId26"/>
    <p:sldId id="302" r:id="rId27"/>
    <p:sldId id="313" r:id="rId28"/>
    <p:sldId id="314" r:id="rId29"/>
    <p:sldId id="312" r:id="rId30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8F7"/>
    <a:srgbClr val="17175D"/>
    <a:srgbClr val="23238D"/>
    <a:srgbClr val="12124A"/>
    <a:srgbClr val="011F51"/>
    <a:srgbClr val="82CEEF"/>
    <a:srgbClr val="FF3300"/>
    <a:srgbClr val="00B4E7"/>
    <a:srgbClr val="009DD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76942" autoAdjust="0"/>
  </p:normalViewPr>
  <p:slideViewPr>
    <p:cSldViewPr>
      <p:cViewPr varScale="1">
        <p:scale>
          <a:sx n="77" d="100"/>
          <a:sy n="77" d="100"/>
        </p:scale>
        <p:origin x="129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75" d="100"/>
          <a:sy n="75" d="100"/>
        </p:scale>
        <p:origin x="1302" y="54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Break down the functionality of your program into discrete testable behaviours that you can test as individual “units”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037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Testing the same object state is different to testing</a:t>
            </a:r>
            <a:r>
              <a:rPr lang="en-GB" baseline="0" dirty="0"/>
              <a:t> multiple concerns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Difficult to know which assertion failed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For properties use either test cases or test object equivalence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Best when it’s easy to create an object with ALL the required properties and you know the value of ALL expected properties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80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249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AfterEach</a:t>
            </a:r>
            <a:r>
              <a:rPr lang="en-GB" dirty="0"/>
              <a:t> and </a:t>
            </a:r>
            <a:r>
              <a:rPr lang="en-GB" dirty="0" err="1"/>
              <a:t>AfterAll</a:t>
            </a:r>
            <a:r>
              <a:rPr lang="en-GB" dirty="0"/>
              <a:t> are less problematic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956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Most frameworks (</a:t>
            </a:r>
            <a:r>
              <a:rPr lang="en-GB" dirty="0" err="1"/>
              <a:t>inc</a:t>
            </a:r>
            <a:r>
              <a:rPr lang="en-GB" dirty="0"/>
              <a:t> Pester) will report a failure on any unexpected exception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895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Indented.StubCommand</a:t>
            </a:r>
            <a:r>
              <a:rPr lang="en-GB" dirty="0"/>
              <a:t> module by Chris Dent</a:t>
            </a:r>
          </a:p>
          <a:p>
            <a:r>
              <a:rPr lang="en-GB" dirty="0"/>
              <a:t>http://theshellnut.com/storing-mock-objects-in-json-file/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8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724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64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1942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338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61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441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241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Lability – https://github.com/VirtualEngine/Lability</a:t>
            </a:r>
          </a:p>
          <a:p>
            <a:r>
              <a:rPr lang="en-GB" dirty="0" err="1"/>
              <a:t>PScribo</a:t>
            </a:r>
            <a:r>
              <a:rPr lang="en-GB" baseline="0" dirty="0"/>
              <a:t> – https://github.com/iainbrighton/Pscribo</a:t>
            </a:r>
          </a:p>
          <a:p>
            <a:r>
              <a:rPr lang="en-GB" dirty="0"/>
              <a:t>Citrix XenDesktop 7.x –</a:t>
            </a:r>
            <a:r>
              <a:rPr lang="en-GB" baseline="0" dirty="0"/>
              <a:t> </a:t>
            </a:r>
            <a:r>
              <a:rPr lang="en-GB" dirty="0"/>
              <a:t>https://github.com/VirtualEngine/XenDesktop7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76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8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644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Pester uses the Mock keyword for both stubs and mocks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Mocks contain</a:t>
            </a:r>
            <a:r>
              <a:rPr lang="en-GB" baseline="0" dirty="0"/>
              <a:t> an Assert to verify correct external interaction/behaviour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35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tests should be brittle or they’re not testing the right things!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 can’t help new functionality/implementations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specification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Every change breaks tests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Testing the internal implementation/behaviour rather than just the expected end result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Testing too much, e.g.</a:t>
            </a:r>
            <a:r>
              <a:rPr lang="en-GB" baseline="0" dirty="0"/>
              <a:t> using m</a:t>
            </a:r>
            <a:r>
              <a:rPr lang="en-GB" dirty="0"/>
              <a:t>ultiple</a:t>
            </a:r>
            <a:r>
              <a:rPr lang="en-GB" baseline="0" dirty="0"/>
              <a:t> mocks (Assert-</a:t>
            </a:r>
            <a:r>
              <a:rPr lang="en-GB" baseline="0" dirty="0" err="1"/>
              <a:t>MockCalled</a:t>
            </a:r>
            <a:r>
              <a:rPr lang="en-GB" baseline="0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Constrained test order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Can’t run a subset of the tests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Running a subset provides different results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Shared State Corruption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Tests not initialising</a:t>
            </a:r>
            <a:r>
              <a:rPr lang="en-GB" baseline="0" dirty="0"/>
              <a:t> its own state or cleaning up correctly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Also true in integration testing with file systems/databases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768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233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Use a test/task runner wherever possible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OVF does a similar thing with Simple and Complex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353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Create tests from DSC configuration document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.psd1 file required for Lability to function anyway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7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5" r="11678"/>
          <a:stretch/>
        </p:blipFill>
        <p:spPr>
          <a:xfrm>
            <a:off x="5908988" y="6021288"/>
            <a:ext cx="3055500" cy="7060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7047275" y="6383274"/>
            <a:ext cx="1989221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tualEngine/Lability/blob/248bc2a18dd845b3579fb93f4788c3676cc74b3f/Tests/Unit/Src/Public/Start-LabConfiguration.Tests.ps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tualEngine/Lability/blob/248bc2a18dd845b3579fb93f4788c3676cc74b3f/Tests/Unit/Src/Public/New-LabVM.Tests.ps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ainbrighton/PScribo/blob/2c7dff8e2c6a5e733a4aab7048320d8544d630a8/Src/Plugins/OutWord.ps1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412776"/>
            <a:ext cx="7772400" cy="1224136"/>
          </a:xfrm>
        </p:spPr>
        <p:txBody>
          <a:bodyPr/>
          <a:lstStyle/>
          <a:p>
            <a:r>
              <a:rPr lang="en-GB" dirty="0"/>
              <a:t>Writing</a:t>
            </a:r>
            <a:br>
              <a:rPr lang="en-GB" dirty="0"/>
            </a:br>
            <a:r>
              <a:rPr lang="en-GB" dirty="0"/>
              <a:t>Effective Tests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4440" y="6093296"/>
            <a:ext cx="4977680" cy="564083"/>
          </a:xfrm>
        </p:spPr>
        <p:txBody>
          <a:bodyPr/>
          <a:lstStyle/>
          <a:p>
            <a:r>
              <a:rPr lang="de-DE" dirty="0"/>
              <a:t>Iain Brighton – Virtual Engine</a:t>
            </a:r>
          </a:p>
        </p:txBody>
      </p:sp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Testing Nirvana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 public interface (the Contract)</a:t>
            </a:r>
          </a:p>
          <a:p>
            <a:r>
              <a:rPr lang="en-GB" dirty="0"/>
              <a:t>If public methods can exercise all internal code paths - consider it tested</a:t>
            </a:r>
          </a:p>
          <a:p>
            <a:pPr lvl="1"/>
            <a:r>
              <a:rPr lang="en-GB" dirty="0"/>
              <a:t>You don’t have redundant code anyway, right?!</a:t>
            </a:r>
          </a:p>
          <a:p>
            <a:r>
              <a:rPr lang="en-GB" dirty="0"/>
              <a:t>Consider integration tests to avoid endless stubbing</a:t>
            </a:r>
          </a:p>
        </p:txBody>
      </p:sp>
    </p:spTree>
    <p:extLst>
      <p:ext uri="{BB962C8B-B14F-4D97-AF65-F5344CB8AC3E}">
        <p14:creationId xmlns:p14="http://schemas.microsoft.com/office/powerpoint/2010/main" val="959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function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SUT</a:t>
            </a:r>
            <a:b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</a:b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 err="1">
                <a:solidFill>
                  <a:srgbClr val="00008B"/>
                </a:solidFill>
                <a:latin typeface="Lucida Console" panose="020B0609040504020204" pitchFamily="49" charset="0"/>
              </a:rPr>
              <a:t>param</a:t>
            </a:r>
            <a:b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</a:b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(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GB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Int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InputA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GB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Int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InputB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GB" dirty="0">
                <a:solidFill>
                  <a:srgbClr val="008080"/>
                </a:solidFill>
                <a:latin typeface="Lucida Console" panose="020B0609040504020204" pitchFamily="49" charset="0"/>
              </a:rPr>
              <a:t>Switch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InverseOutput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if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InverseOutput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$result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SUTOutput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InputA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-B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InputB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else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$result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SUTOutput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InputB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-B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InputA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return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$result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520" y="5157192"/>
            <a:ext cx="8496944" cy="440060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51520" y="1340768"/>
            <a:ext cx="8496944" cy="1152128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7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78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Test Organisation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 source control</a:t>
            </a:r>
          </a:p>
          <a:p>
            <a:pPr lvl="1"/>
            <a:r>
              <a:rPr lang="en-GB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Alongside the code it’s testing</a:t>
            </a:r>
          </a:p>
          <a:p>
            <a:r>
              <a:rPr lang="en-GB" dirty="0"/>
              <a:t>Test structure is important</a:t>
            </a:r>
          </a:p>
          <a:p>
            <a:pPr lvl="1"/>
            <a:r>
              <a:rPr lang="en-GB" dirty="0"/>
              <a:t>Segregate Unit and Integration tests</a:t>
            </a:r>
          </a:p>
          <a:p>
            <a:pPr lvl="1"/>
            <a:r>
              <a:rPr lang="en-GB" dirty="0"/>
              <a:t>Typically by execution speed</a:t>
            </a:r>
          </a:p>
          <a:p>
            <a:r>
              <a:rPr lang="en-GB" dirty="0"/>
              <a:t>Make Unit tests super-easy to run</a:t>
            </a:r>
          </a:p>
          <a:p>
            <a:pPr lvl="1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Include all dependencies</a:t>
            </a:r>
          </a:p>
        </p:txBody>
      </p:sp>
    </p:spTree>
    <p:extLst>
      <p:ext uri="{BB962C8B-B14F-4D97-AF65-F5344CB8AC3E}">
        <p14:creationId xmlns:p14="http://schemas.microsoft.com/office/powerpoint/2010/main" val="5461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Test Naming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should not have to read the test implementation to understand:</a:t>
            </a:r>
          </a:p>
          <a:p>
            <a:pPr lvl="1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is being tested</a:t>
            </a:r>
          </a:p>
          <a:p>
            <a:pPr lvl="1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Under which condition(s) </a:t>
            </a:r>
          </a:p>
          <a:p>
            <a:pPr lvl="1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he expected outcome is</a:t>
            </a:r>
          </a:p>
          <a:p>
            <a:r>
              <a:rPr lang="en-GB" dirty="0"/>
              <a:t>Describe blocks should contain the SUT, e.g. function name</a:t>
            </a:r>
          </a:p>
          <a:p>
            <a:r>
              <a:rPr lang="en-GB" dirty="0"/>
              <a:t>It blocks should contain the scenario under test and the expected output</a:t>
            </a:r>
          </a:p>
        </p:txBody>
      </p:sp>
    </p:spTree>
    <p:extLst>
      <p:ext uri="{BB962C8B-B14F-4D97-AF65-F5344CB8AC3E}">
        <p14:creationId xmlns:p14="http://schemas.microsoft.com/office/powerpoint/2010/main" val="186145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Test Arrangement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Arrange</a:t>
            </a:r>
          </a:p>
          <a:p>
            <a:pPr lvl="1"/>
            <a:r>
              <a:rPr lang="en-GB" dirty="0"/>
              <a:t>Prepare prerequisites and setup test objects</a:t>
            </a:r>
          </a:p>
          <a:p>
            <a:r>
              <a:rPr lang="en-GB" dirty="0"/>
              <a:t>Act</a:t>
            </a:r>
          </a:p>
          <a:p>
            <a:pPr lvl="1"/>
            <a:r>
              <a:rPr lang="en-GB" dirty="0"/>
              <a:t>Perform the unit of work under test</a:t>
            </a:r>
          </a:p>
          <a:p>
            <a:r>
              <a:rPr lang="en-GB" dirty="0"/>
              <a:t>Assert</a:t>
            </a:r>
          </a:p>
          <a:p>
            <a:pPr lvl="1"/>
            <a:r>
              <a:rPr lang="en-GB" dirty="0"/>
              <a:t>Verify the result</a:t>
            </a:r>
          </a:p>
          <a:p>
            <a:pPr lvl="1"/>
            <a:r>
              <a:rPr lang="en-GB" dirty="0"/>
              <a:t>One assertion per test *</a:t>
            </a:r>
          </a:p>
        </p:txBody>
      </p:sp>
    </p:spTree>
    <p:extLst>
      <p:ext uri="{BB962C8B-B14F-4D97-AF65-F5344CB8AC3E}">
        <p14:creationId xmlns:p14="http://schemas.microsoft.com/office/powerpoint/2010/main" val="213319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Test Readability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Test code should have the same amount of care as production code</a:t>
            </a:r>
          </a:p>
          <a:p>
            <a:r>
              <a:rPr lang="en-GB" dirty="0"/>
              <a:t>Consider the reader</a:t>
            </a:r>
          </a:p>
          <a:p>
            <a:pPr lvl="1"/>
            <a:r>
              <a:rPr lang="en-GB" dirty="0"/>
              <a:t>Be more verbose</a:t>
            </a:r>
          </a:p>
          <a:p>
            <a:pPr lvl="1"/>
            <a:r>
              <a:rPr lang="en-GB" dirty="0"/>
              <a:t>D(o)RY (not DRY)</a:t>
            </a:r>
          </a:p>
        </p:txBody>
      </p:sp>
    </p:spTree>
    <p:extLst>
      <p:ext uri="{BB962C8B-B14F-4D97-AF65-F5344CB8AC3E}">
        <p14:creationId xmlns:p14="http://schemas.microsoft.com/office/powerpoint/2010/main" val="348867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Test Duplication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Test Cases to remove code duplication</a:t>
            </a:r>
          </a:p>
          <a:p>
            <a:r>
              <a:rPr lang="en-GB" dirty="0"/>
              <a:t>Create an internal testing framework with common testing functions</a:t>
            </a:r>
          </a:p>
          <a:p>
            <a:r>
              <a:rPr lang="en-GB" dirty="0"/>
              <a:t>Try and avoid test setup </a:t>
            </a:r>
            <a:r>
              <a:rPr lang="en-GB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&lt;&lt; SUBJECTIVE!</a:t>
            </a:r>
          </a:p>
          <a:p>
            <a:pPr lvl="1"/>
            <a:r>
              <a:rPr lang="en-GB" dirty="0"/>
              <a:t>Reduces readability</a:t>
            </a:r>
          </a:p>
          <a:p>
            <a:pPr lvl="1"/>
            <a:r>
              <a:rPr lang="en-GB" dirty="0"/>
              <a:t>Refactor into a helper method</a:t>
            </a:r>
          </a:p>
          <a:p>
            <a:pPr lvl="2"/>
            <a:r>
              <a:rPr lang="en-GB" dirty="0"/>
              <a:t>Manually call this in each test arrangement</a:t>
            </a:r>
          </a:p>
          <a:p>
            <a:pPr lvl="2"/>
            <a:r>
              <a:rPr lang="en-GB" dirty="0"/>
              <a:t>The developer then has visibility that something is called</a:t>
            </a:r>
          </a:p>
        </p:txBody>
      </p:sp>
    </p:spTree>
    <p:extLst>
      <p:ext uri="{BB962C8B-B14F-4D97-AF65-F5344CB8AC3E}">
        <p14:creationId xmlns:p14="http://schemas.microsoft.com/office/powerpoint/2010/main" val="39511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Test Reinforcement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Try/Catch</a:t>
            </a:r>
          </a:p>
          <a:p>
            <a:r>
              <a:rPr lang="en-GB" dirty="0"/>
              <a:t>Test the Exception message</a:t>
            </a:r>
          </a:p>
          <a:p>
            <a:pPr lvl="1"/>
            <a:r>
              <a:rPr lang="en-GB" dirty="0"/>
              <a:t>Make sure expected exception is thrown!</a:t>
            </a:r>
          </a:p>
          <a:p>
            <a:r>
              <a:rPr lang="en-GB" dirty="0"/>
              <a:t>Every test is an implicit “Should Not Throw”</a:t>
            </a:r>
          </a:p>
          <a:p>
            <a:pPr lvl="1"/>
            <a:r>
              <a:rPr lang="en-GB" dirty="0"/>
              <a:t>No need to define a test</a:t>
            </a:r>
          </a:p>
        </p:txBody>
      </p:sp>
    </p:spTree>
    <p:extLst>
      <p:ext uri="{BB962C8B-B14F-4D97-AF65-F5344CB8AC3E}">
        <p14:creationId xmlns:p14="http://schemas.microsoft.com/office/powerpoint/2010/main" val="35483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Test Stubs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dependencies aren’t available, stubs should be defined with the correct signature</a:t>
            </a:r>
          </a:p>
          <a:p>
            <a:r>
              <a:rPr lang="en-GB" dirty="0"/>
              <a:t>For example, Get-</a:t>
            </a:r>
            <a:r>
              <a:rPr lang="en-GB" dirty="0" err="1"/>
              <a:t>ADUser</a:t>
            </a:r>
            <a:r>
              <a:rPr lang="en-GB" dirty="0"/>
              <a:t> should have the same signature as the official cmdlet</a:t>
            </a:r>
          </a:p>
          <a:p>
            <a:pPr lvl="1"/>
            <a:r>
              <a:rPr lang="en-GB" dirty="0"/>
              <a:t>Otherwise, unit tests may pass but fail in production</a:t>
            </a:r>
          </a:p>
          <a:p>
            <a:pPr lvl="1"/>
            <a:r>
              <a:rPr lang="en-GB" dirty="0"/>
              <a:t>Still better to catch in integration tests than production though ;)</a:t>
            </a:r>
          </a:p>
        </p:txBody>
      </p:sp>
    </p:spTree>
    <p:extLst>
      <p:ext uri="{BB962C8B-B14F-4D97-AF65-F5344CB8AC3E}">
        <p14:creationId xmlns:p14="http://schemas.microsoft.com/office/powerpoint/2010/main" val="414290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Code Coverage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small</a:t>
            </a:r>
          </a:p>
          <a:p>
            <a:r>
              <a:rPr lang="en-GB" dirty="0"/>
              <a:t>Increment coverage with each commit</a:t>
            </a:r>
          </a:p>
          <a:p>
            <a:r>
              <a:rPr lang="en-GB" dirty="0"/>
              <a:t>Focus on the most problematic code</a:t>
            </a:r>
          </a:p>
          <a:p>
            <a:pPr lvl="1"/>
            <a:r>
              <a:rPr lang="en-GB" dirty="0"/>
              <a:t>If it’s painful – do it more often – until it hurts less/no more*</a:t>
            </a:r>
          </a:p>
          <a:p>
            <a:r>
              <a:rPr lang="en-GB" dirty="0"/>
              <a:t>Targeting 100% coverage will lead to madness</a:t>
            </a:r>
          </a:p>
        </p:txBody>
      </p:sp>
    </p:spTree>
    <p:extLst>
      <p:ext uri="{BB962C8B-B14F-4D97-AF65-F5344CB8AC3E}">
        <p14:creationId xmlns:p14="http://schemas.microsoft.com/office/powerpoint/2010/main" val="137349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Unit and Integration tests</a:t>
            </a:r>
          </a:p>
          <a:p>
            <a:r>
              <a:rPr lang="de-DE" dirty="0"/>
              <a:t>Unreliable tests and causes</a:t>
            </a:r>
          </a:p>
          <a:p>
            <a:r>
              <a:rPr lang="de-DE" dirty="0"/>
              <a:t>Where to start testing</a:t>
            </a:r>
          </a:p>
          <a:p>
            <a:r>
              <a:rPr lang="de-DE" dirty="0"/>
              <a:t>Testing methodologies</a:t>
            </a:r>
          </a:p>
          <a:p>
            <a:r>
              <a:rPr lang="de-DE" dirty="0"/>
              <a:t>Wrap up and tips</a:t>
            </a:r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Testing Tips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 only the public interface/contract (where possible)</a:t>
            </a:r>
          </a:p>
          <a:p>
            <a:r>
              <a:rPr lang="en-GB" dirty="0"/>
              <a:t>Test one concern per test (one Mock/Assert per test)</a:t>
            </a:r>
          </a:p>
          <a:p>
            <a:r>
              <a:rPr lang="en-GB" dirty="0"/>
              <a:t>Avoid logic in tests (where possible)</a:t>
            </a:r>
          </a:p>
          <a:p>
            <a:pPr lvl="1"/>
            <a:r>
              <a:rPr lang="en-GB" dirty="0"/>
              <a:t>Now you may have 2 problems!</a:t>
            </a:r>
          </a:p>
        </p:txBody>
      </p:sp>
    </p:spTree>
    <p:extLst>
      <p:ext uri="{BB962C8B-B14F-4D97-AF65-F5344CB8AC3E}">
        <p14:creationId xmlns:p14="http://schemas.microsoft.com/office/powerpoint/2010/main" val="335022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Pester Tips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</a:t>
            </a:r>
            <a:r>
              <a:rPr lang="en-GB" dirty="0" err="1"/>
              <a:t>InModuleScope</a:t>
            </a:r>
            <a:endParaRPr lang="en-GB" dirty="0"/>
          </a:p>
          <a:p>
            <a:pPr lvl="1"/>
            <a:r>
              <a:rPr lang="en-GB" dirty="0"/>
              <a:t>Should be a test “smell”</a:t>
            </a:r>
          </a:p>
          <a:p>
            <a:pPr lvl="1"/>
            <a:r>
              <a:rPr lang="en-GB" dirty="0"/>
              <a:t>Could you make it public?</a:t>
            </a:r>
          </a:p>
          <a:p>
            <a:pPr lvl="1"/>
            <a:r>
              <a:rPr lang="en-GB" dirty="0"/>
              <a:t>Use Mock and Assert-Mock –</a:t>
            </a:r>
            <a:r>
              <a:rPr lang="en-GB" dirty="0" err="1"/>
              <a:t>ModuleName</a:t>
            </a:r>
            <a:r>
              <a:rPr lang="en-GB" dirty="0"/>
              <a:t> instead</a:t>
            </a:r>
          </a:p>
          <a:p>
            <a:r>
              <a:rPr lang="en-GB" dirty="0"/>
              <a:t>-</a:t>
            </a:r>
            <a:r>
              <a:rPr lang="en-GB" dirty="0" err="1"/>
              <a:t>ParameterFilter</a:t>
            </a:r>
            <a:r>
              <a:rPr lang="en-GB" dirty="0"/>
              <a:t> not required on Mock</a:t>
            </a:r>
          </a:p>
          <a:p>
            <a:pPr lvl="1"/>
            <a:r>
              <a:rPr lang="en-GB" dirty="0">
                <a:hlinkClick r:id="rId3"/>
              </a:rPr>
              <a:t>Can still Assert-</a:t>
            </a:r>
            <a:r>
              <a:rPr lang="en-GB" dirty="0" err="1">
                <a:hlinkClick r:id="rId3"/>
              </a:rPr>
              <a:t>MockCalled</a:t>
            </a:r>
            <a:r>
              <a:rPr lang="en-GB" dirty="0">
                <a:hlinkClick r:id="rId3"/>
              </a:rPr>
              <a:t> with –</a:t>
            </a:r>
            <a:r>
              <a:rPr lang="en-GB" dirty="0" err="1">
                <a:hlinkClick r:id="rId3"/>
              </a:rPr>
              <a:t>ParameterFilter</a:t>
            </a:r>
            <a:endParaRPr lang="en-GB" dirty="0"/>
          </a:p>
          <a:p>
            <a:r>
              <a:rPr lang="en-GB" b="1" u="sng"/>
              <a:t>Always</a:t>
            </a:r>
            <a:r>
              <a:rPr lang="en-GB"/>
              <a:t> be testing Exception messages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7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Pester Tips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“Guard” mocks</a:t>
            </a:r>
          </a:p>
          <a:p>
            <a:pPr lvl="1"/>
            <a:r>
              <a:rPr lang="en-GB" dirty="0">
                <a:hlinkClick r:id="rId3"/>
              </a:rPr>
              <a:t>Parameter-less catch all for destructive actions</a:t>
            </a:r>
            <a:endParaRPr lang="en-GB" dirty="0"/>
          </a:p>
          <a:p>
            <a:r>
              <a:rPr lang="en-GB" dirty="0"/>
              <a:t>Use cmdlets instead of direct .NET calls</a:t>
            </a:r>
          </a:p>
          <a:p>
            <a:pPr lvl="1"/>
            <a:r>
              <a:rPr lang="en-GB" dirty="0">
                <a:hlinkClick r:id="rId4"/>
              </a:rPr>
              <a:t>If needed </a:t>
            </a:r>
            <a:r>
              <a:rPr lang="en-GB" dirty="0"/>
              <a:t>factor them out into a function to enable testing</a:t>
            </a:r>
          </a:p>
          <a:p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You can stub calls to executables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47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Resources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ReportUnit</a:t>
            </a:r>
            <a:r>
              <a:rPr lang="en-GB" dirty="0"/>
              <a:t> - http://reportunit.relevantcodes.com/</a:t>
            </a:r>
          </a:p>
          <a:p>
            <a:r>
              <a:rPr lang="en-GB" dirty="0"/>
              <a:t>Format-Pester - https://github.com/equelin/Format-Pester</a:t>
            </a:r>
          </a:p>
          <a:p>
            <a:r>
              <a:rPr lang="en-GB" dirty="0"/>
              <a:t>Stubbing Commands - https://github.com/indented-automation/Indented.StubCommand</a:t>
            </a:r>
          </a:p>
          <a:p>
            <a:pPr lvl="1"/>
            <a:r>
              <a:rPr lang="en-GB" dirty="0"/>
              <a:t>PowerShell v5 only</a:t>
            </a:r>
          </a:p>
          <a:p>
            <a:r>
              <a:rPr lang="en-GB" dirty="0"/>
              <a:t>Storing Complex Fakes - http://theshellnut.com/storing-mock-objects-in-json-file/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06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Resources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Pester Mocks</a:t>
            </a:r>
          </a:p>
          <a:p>
            <a:pPr lvl="1"/>
            <a:r>
              <a:rPr lang="en-GB" dirty="0"/>
              <a:t>http://virtualengine.co.uk/2015/mocking-missing-cmdlet-erroraction-with-pester/</a:t>
            </a:r>
          </a:p>
          <a:p>
            <a:pPr lvl="1"/>
            <a:r>
              <a:rPr lang="en-GB" dirty="0"/>
              <a:t>http://virtualengine.co.uk/2015/mocking-missing-cmdlet-pipelines-with-pester/</a:t>
            </a:r>
          </a:p>
        </p:txBody>
      </p:sp>
    </p:spTree>
    <p:extLst>
      <p:ext uri="{BB962C8B-B14F-4D97-AF65-F5344CB8AC3E}">
        <p14:creationId xmlns:p14="http://schemas.microsoft.com/office/powerpoint/2010/main" val="154290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Start with only the public contract</a:t>
            </a:r>
          </a:p>
          <a:p>
            <a:r>
              <a:rPr lang="de-DE" dirty="0"/>
              <a:t>Don‘t test (or fake) too much</a:t>
            </a:r>
          </a:p>
          <a:p>
            <a:r>
              <a:rPr lang="de-DE" dirty="0"/>
              <a:t>Readability is key</a:t>
            </a:r>
          </a:p>
          <a:p>
            <a:r>
              <a:rPr lang="de-DE" dirty="0"/>
              <a:t>Don‘t fixate on code coverage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Principal Consultant @ Virtual Engine</a:t>
            </a:r>
          </a:p>
          <a:p>
            <a:pPr lvl="1"/>
            <a:r>
              <a:rPr lang="en-GB" dirty="0"/>
              <a:t>iainbrighton@hotmail.com</a:t>
            </a:r>
          </a:p>
          <a:p>
            <a:pPr lvl="1"/>
            <a:r>
              <a:rPr lang="en-GB" dirty="0"/>
              <a:t>github.com/</a:t>
            </a:r>
            <a:r>
              <a:rPr lang="en-GB" dirty="0" err="1"/>
              <a:t>iainbrighton</a:t>
            </a:r>
            <a:endParaRPr lang="en-GB" dirty="0"/>
          </a:p>
          <a:p>
            <a:pPr lvl="1"/>
            <a:r>
              <a:rPr lang="en-GB" dirty="0"/>
              <a:t>@</a:t>
            </a:r>
            <a:r>
              <a:rPr lang="en-GB" dirty="0" err="1"/>
              <a:t>iainbrighton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Open Source Projects</a:t>
            </a:r>
          </a:p>
          <a:p>
            <a:pPr lvl="1"/>
            <a:r>
              <a:rPr lang="en-GB" dirty="0"/>
              <a:t>Lability – a Hyper-V lab framework</a:t>
            </a:r>
          </a:p>
          <a:p>
            <a:pPr lvl="1"/>
            <a:r>
              <a:rPr lang="en-GB" dirty="0" err="1"/>
              <a:t>PScribo</a:t>
            </a:r>
            <a:r>
              <a:rPr lang="en-GB" dirty="0"/>
              <a:t> – a PowerShell documentation DSL</a:t>
            </a:r>
          </a:p>
          <a:p>
            <a:pPr lvl="1"/>
            <a:r>
              <a:rPr lang="en-GB" dirty="0"/>
              <a:t>Community DSC resource contributor</a:t>
            </a:r>
          </a:p>
          <a:p>
            <a:pPr lvl="2"/>
            <a:r>
              <a:rPr lang="en-GB" dirty="0"/>
              <a:t>Citrix XenDesktop 7.x and NetScaler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About_Author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9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Test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lvl="1"/>
            <a:r>
              <a:rPr lang="en-GB" dirty="0"/>
              <a:t>Fast and repeatable</a:t>
            </a:r>
          </a:p>
          <a:p>
            <a:pPr lvl="1"/>
            <a:r>
              <a:rPr lang="en-GB" dirty="0"/>
              <a:t>Full control/isolation of the test</a:t>
            </a:r>
          </a:p>
          <a:p>
            <a:pPr lvl="1"/>
            <a:r>
              <a:rPr lang="en-GB" dirty="0"/>
              <a:t>Anyone should be able to run them easily</a:t>
            </a:r>
          </a:p>
          <a:p>
            <a:r>
              <a:rPr lang="en-GB" dirty="0"/>
              <a:t>Integration (Functional) Tests</a:t>
            </a:r>
          </a:p>
          <a:p>
            <a:pPr lvl="1"/>
            <a:r>
              <a:rPr lang="en-GB" dirty="0"/>
              <a:t>Hard(</a:t>
            </a:r>
            <a:r>
              <a:rPr lang="en-GB" dirty="0" err="1"/>
              <a:t>er</a:t>
            </a:r>
            <a:r>
              <a:rPr lang="en-GB" dirty="0"/>
              <a:t>) and Slow(</a:t>
            </a:r>
            <a:r>
              <a:rPr lang="en-GB" dirty="0" err="1"/>
              <a:t>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Typically require lots of configuration/setup</a:t>
            </a:r>
          </a:p>
          <a:p>
            <a:pPr lvl="1"/>
            <a:r>
              <a:rPr lang="en-GB" dirty="0"/>
              <a:t>Use one or more real dependencies</a:t>
            </a:r>
          </a:p>
          <a:p>
            <a:pPr lvl="2"/>
            <a:r>
              <a:rPr lang="en-GB" dirty="0"/>
              <a:t>File system or the system’s date/time</a:t>
            </a:r>
          </a:p>
        </p:txBody>
      </p:sp>
    </p:spTree>
    <p:extLst>
      <p:ext uri="{BB962C8B-B14F-4D97-AF65-F5344CB8AC3E}">
        <p14:creationId xmlns:p14="http://schemas.microsoft.com/office/powerpoint/2010/main" val="12012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Integration Tests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988840"/>
            <a:ext cx="6838950" cy="3848100"/>
          </a:xfrm>
        </p:spPr>
      </p:pic>
    </p:spTree>
    <p:extLst>
      <p:ext uri="{BB962C8B-B14F-4D97-AF65-F5344CB8AC3E}">
        <p14:creationId xmlns:p14="http://schemas.microsoft.com/office/powerpoint/2010/main" val="109402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Integration Tests</a:t>
            </a:r>
            <a:endParaRPr lang="de-DE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7950" y="1844824"/>
            <a:ext cx="38481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39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48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Integration Tests</a:t>
            </a:r>
            <a:endParaRPr lang="de-DE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7950" y="1988840"/>
            <a:ext cx="38481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90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489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Testing Terminology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System Under Test (SUT)</a:t>
            </a:r>
          </a:p>
          <a:p>
            <a:r>
              <a:rPr lang="en-GB" dirty="0"/>
              <a:t>Fakes</a:t>
            </a:r>
          </a:p>
          <a:p>
            <a:pPr lvl="1"/>
            <a:r>
              <a:rPr lang="en-GB" dirty="0"/>
              <a:t>Contain fixed data and no logic </a:t>
            </a:r>
          </a:p>
          <a:p>
            <a:pPr lvl="1"/>
            <a:r>
              <a:rPr lang="en-GB" dirty="0"/>
              <a:t>Simply returns good/bad data</a:t>
            </a:r>
          </a:p>
          <a:p>
            <a:r>
              <a:rPr lang="en-GB" dirty="0"/>
              <a:t>Stubs *	</a:t>
            </a:r>
          </a:p>
          <a:p>
            <a:pPr lvl="1"/>
            <a:r>
              <a:rPr lang="en-GB" dirty="0"/>
              <a:t>Return consistent fake implementations</a:t>
            </a:r>
          </a:p>
          <a:p>
            <a:pPr lvl="1"/>
            <a:r>
              <a:rPr lang="en-GB" dirty="0"/>
              <a:t>Solely used to isolate dependencies</a:t>
            </a:r>
          </a:p>
          <a:p>
            <a:r>
              <a:rPr lang="en-GB" dirty="0"/>
              <a:t>Mocks</a:t>
            </a:r>
          </a:p>
          <a:p>
            <a:pPr lvl="1"/>
            <a:r>
              <a:rPr lang="en-GB" dirty="0"/>
              <a:t>Used to verify expected internal behaviour of the SUT</a:t>
            </a:r>
          </a:p>
        </p:txBody>
      </p:sp>
    </p:spTree>
    <p:extLst>
      <p:ext uri="{BB962C8B-B14F-4D97-AF65-F5344CB8AC3E}">
        <p14:creationId xmlns:p14="http://schemas.microsoft.com/office/powerpoint/2010/main" val="371057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Test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lvl="1"/>
            <a:r>
              <a:rPr lang="en-GB" dirty="0"/>
              <a:t>Fast and repeatable</a:t>
            </a:r>
          </a:p>
          <a:p>
            <a:pPr lvl="1"/>
            <a:r>
              <a:rPr lang="en-GB" dirty="0"/>
              <a:t>Full control/isolation of the test</a:t>
            </a:r>
          </a:p>
          <a:p>
            <a:pPr lvl="1"/>
            <a:r>
              <a:rPr lang="en-GB" dirty="0"/>
              <a:t>Anyone should be able to run them easily</a:t>
            </a:r>
          </a:p>
          <a:p>
            <a:r>
              <a:rPr lang="en-GB" dirty="0"/>
              <a:t>Integration (Functional) Tests</a:t>
            </a:r>
          </a:p>
          <a:p>
            <a:pPr lvl="1"/>
            <a:r>
              <a:rPr lang="en-GB" dirty="0"/>
              <a:t>Hard(</a:t>
            </a:r>
            <a:r>
              <a:rPr lang="en-GB" dirty="0" err="1"/>
              <a:t>er</a:t>
            </a:r>
            <a:r>
              <a:rPr lang="en-GB" dirty="0"/>
              <a:t>) and Slow(</a:t>
            </a:r>
            <a:r>
              <a:rPr lang="en-GB" dirty="0" err="1"/>
              <a:t>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Typically require lots of configuration/setup</a:t>
            </a:r>
          </a:p>
          <a:p>
            <a:pPr lvl="1"/>
            <a:r>
              <a:rPr lang="en-GB" dirty="0"/>
              <a:t>Use one or more real dependencies</a:t>
            </a:r>
          </a:p>
          <a:p>
            <a:pPr lvl="2"/>
            <a:r>
              <a:rPr lang="en-GB" dirty="0"/>
              <a:t>File system or the system’s date/time</a:t>
            </a:r>
          </a:p>
        </p:txBody>
      </p:sp>
    </p:spTree>
    <p:extLst>
      <p:ext uri="{BB962C8B-B14F-4D97-AF65-F5344CB8AC3E}">
        <p14:creationId xmlns:p14="http://schemas.microsoft.com/office/powerpoint/2010/main" val="992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(Overly) Brittle Tests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Hard to maintain</a:t>
            </a:r>
          </a:p>
          <a:p>
            <a:r>
              <a:rPr lang="en-GB" dirty="0"/>
              <a:t>Unreliable or random failures</a:t>
            </a:r>
          </a:p>
          <a:p>
            <a:r>
              <a:rPr lang="en-GB" dirty="0"/>
              <a:t>Over specification</a:t>
            </a:r>
          </a:p>
          <a:p>
            <a:r>
              <a:rPr lang="en-GB" dirty="0"/>
              <a:t>Test “Smells”</a:t>
            </a:r>
          </a:p>
          <a:p>
            <a:pPr lvl="1"/>
            <a:r>
              <a:rPr lang="en-GB" dirty="0"/>
              <a:t>Constrained test order</a:t>
            </a:r>
          </a:p>
          <a:p>
            <a:pPr lvl="1"/>
            <a:r>
              <a:rPr lang="en-GB" dirty="0"/>
              <a:t>Shared state corruption</a:t>
            </a:r>
          </a:p>
          <a:p>
            <a:pPr lvl="1"/>
            <a:r>
              <a:rPr lang="en-GB" dirty="0"/>
              <a:t>Difficult to name due to doing to much</a:t>
            </a:r>
          </a:p>
        </p:txBody>
      </p:sp>
    </p:spTree>
    <p:extLst>
      <p:ext uri="{BB962C8B-B14F-4D97-AF65-F5344CB8AC3E}">
        <p14:creationId xmlns:p14="http://schemas.microsoft.com/office/powerpoint/2010/main" val="24537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2102</TotalTime>
  <Words>1173</Words>
  <Application>Microsoft Office PowerPoint</Application>
  <PresentationFormat>On-screen Show (4:3)</PresentationFormat>
  <Paragraphs>228</Paragraphs>
  <Slides>28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Lucida Console</vt:lpstr>
      <vt:lpstr>Roboto</vt:lpstr>
      <vt:lpstr>Roboto Black</vt:lpstr>
      <vt:lpstr>Roboto Condensed</vt:lpstr>
      <vt:lpstr>Segoe UI Semibold</vt:lpstr>
      <vt:lpstr>Tahoma</vt:lpstr>
      <vt:lpstr>Ubuntu Mono</vt:lpstr>
      <vt:lpstr>Wingdings</vt:lpstr>
      <vt:lpstr>www.IT-Visions.de</vt:lpstr>
      <vt:lpstr>Custom Design</vt:lpstr>
      <vt:lpstr>Writing Effective Tests</vt:lpstr>
      <vt:lpstr>Agenda</vt:lpstr>
      <vt:lpstr>Test What?</vt:lpstr>
      <vt:lpstr>Integration Tests</vt:lpstr>
      <vt:lpstr>Integration Tests</vt:lpstr>
      <vt:lpstr>Integration Tests</vt:lpstr>
      <vt:lpstr>Testing Terminology</vt:lpstr>
      <vt:lpstr>Test What?</vt:lpstr>
      <vt:lpstr>(Overly) Brittle Tests</vt:lpstr>
      <vt:lpstr>Testing Nirvana</vt:lpstr>
      <vt:lpstr>PowerPoint Presentation</vt:lpstr>
      <vt:lpstr>Test Organisation</vt:lpstr>
      <vt:lpstr>Test Naming</vt:lpstr>
      <vt:lpstr>Test Arrangement</vt:lpstr>
      <vt:lpstr>Test Readability</vt:lpstr>
      <vt:lpstr>Test Duplication</vt:lpstr>
      <vt:lpstr>Test Reinforcement</vt:lpstr>
      <vt:lpstr>Test Stubs</vt:lpstr>
      <vt:lpstr>Code Coverage</vt:lpstr>
      <vt:lpstr>Testing Tips</vt:lpstr>
      <vt:lpstr>Pester Tips</vt:lpstr>
      <vt:lpstr>Pester Tips</vt:lpstr>
      <vt:lpstr>Resources</vt:lpstr>
      <vt:lpstr>Resources</vt:lpstr>
      <vt:lpstr>Summary</vt:lpstr>
      <vt:lpstr>Next Steps...</vt:lpstr>
      <vt:lpstr>Questions?</vt:lpstr>
      <vt:lpstr>About_Author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Iain Brighton</cp:lastModifiedBy>
  <cp:revision>179</cp:revision>
  <dcterms:created xsi:type="dcterms:W3CDTF">2007-07-20T07:41:41Z</dcterms:created>
  <dcterms:modified xsi:type="dcterms:W3CDTF">2017-05-02T11:45:18Z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